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71" r:id="rId15"/>
    <p:sldId id="272" r:id="rId16"/>
    <p:sldId id="270" r:id="rId17"/>
    <p:sldId id="269" r:id="rId18"/>
    <p:sldId id="274" r:id="rId19"/>
    <p:sldId id="273"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062" y="15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3A000F-6ADC-453C-A8D4-C70CCFD83826}" type="datetimeFigureOut">
              <a:rPr lang="en-US" smtClean="0"/>
              <a:pPr/>
              <a:t>7/30/2017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FCA98-8C6E-44B7-9E15-9D36E1ED15F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3A000F-6ADC-453C-A8D4-C70CCFD83826}" type="datetimeFigureOut">
              <a:rPr lang="en-US" smtClean="0"/>
              <a:pPr/>
              <a:t>7/30/2017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FCA98-8C6E-44B7-9E15-9D36E1ED15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3A000F-6ADC-453C-A8D4-C70CCFD83826}" type="datetimeFigureOut">
              <a:rPr lang="en-US" smtClean="0"/>
              <a:pPr/>
              <a:t>7/30/2017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FCA98-8C6E-44B7-9E15-9D36E1ED15F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3A000F-6ADC-453C-A8D4-C70CCFD83826}" type="datetimeFigureOut">
              <a:rPr lang="en-US" smtClean="0"/>
              <a:pPr/>
              <a:t>7/30/2017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FCA98-8C6E-44B7-9E15-9D36E1ED15F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3A000F-6ADC-453C-A8D4-C70CCFD83826}" type="datetimeFigureOut">
              <a:rPr lang="en-US" smtClean="0"/>
              <a:pPr/>
              <a:t>7/30/2017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FCA98-8C6E-44B7-9E15-9D36E1ED15F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3A000F-6ADC-453C-A8D4-C70CCFD83826}" type="datetimeFigureOut">
              <a:rPr lang="en-US" smtClean="0"/>
              <a:pPr/>
              <a:t>7/30/2017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FCA98-8C6E-44B7-9E15-9D36E1ED15F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3A000F-6ADC-453C-A8D4-C70CCFD83826}" type="datetimeFigureOut">
              <a:rPr lang="en-US" smtClean="0"/>
              <a:pPr/>
              <a:t>7/30/2017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3FCA98-8C6E-44B7-9E15-9D36E1ED15F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3A000F-6ADC-453C-A8D4-C70CCFD83826}" type="datetimeFigureOut">
              <a:rPr lang="en-US" smtClean="0"/>
              <a:pPr/>
              <a:t>7/30/2017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3FCA98-8C6E-44B7-9E15-9D36E1ED15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3A000F-6ADC-453C-A8D4-C70CCFD83826}" type="datetimeFigureOut">
              <a:rPr lang="en-US" smtClean="0"/>
              <a:pPr/>
              <a:t>7/30/2017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3FCA98-8C6E-44B7-9E15-9D36E1ED15F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3A000F-6ADC-453C-A8D4-C70CCFD83826}" type="datetimeFigureOut">
              <a:rPr lang="en-US" smtClean="0"/>
              <a:pPr/>
              <a:t>7/30/2017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FCA98-8C6E-44B7-9E15-9D36E1ED15F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3A000F-6ADC-453C-A8D4-C70CCFD83826}" type="datetimeFigureOut">
              <a:rPr lang="en-US" smtClean="0"/>
              <a:pPr/>
              <a:t>7/30/2017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FCA98-8C6E-44B7-9E15-9D36E1ED15F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A000F-6ADC-453C-A8D4-C70CCFD83826}" type="datetimeFigureOut">
              <a:rPr lang="en-US" smtClean="0"/>
              <a:pPr/>
              <a:t>7/30/2017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FCA98-8C6E-44B7-9E15-9D36E1ED15F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troduction - The Inner Structure and Formulas of the Sabian Symbols.jpg"/>
          <p:cNvPicPr>
            <a:picLocks noChangeAspect="1"/>
          </p:cNvPicPr>
          <p:nvPr/>
        </p:nvPicPr>
        <p:blipFill>
          <a:blip r:embed="rId2" cstate="print"/>
          <a:stretch>
            <a:fillRect/>
          </a:stretch>
        </p:blipFill>
        <p:spPr>
          <a:xfrm>
            <a:off x="2266950" y="357187"/>
            <a:ext cx="4610100" cy="61436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rmulas 009.JPG"/>
          <p:cNvPicPr>
            <a:picLocks noChangeAspect="1"/>
          </p:cNvPicPr>
          <p:nvPr/>
        </p:nvPicPr>
        <p:blipFill>
          <a:blip r:embed="rId2" cstate="print"/>
          <a:stretch>
            <a:fillRect/>
          </a:stretch>
        </p:blipFill>
        <p:spPr>
          <a:xfrm>
            <a:off x="2667000" y="1600200"/>
            <a:ext cx="3657600" cy="395206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rmulas 010.JPG"/>
          <p:cNvPicPr>
            <a:picLocks noChangeAspect="1"/>
          </p:cNvPicPr>
          <p:nvPr/>
        </p:nvPicPr>
        <p:blipFill>
          <a:blip r:embed="rId2" cstate="print"/>
          <a:stretch>
            <a:fillRect/>
          </a:stretch>
        </p:blipFill>
        <p:spPr>
          <a:xfrm>
            <a:off x="2743200" y="1371600"/>
            <a:ext cx="3657600" cy="382808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rmulas 011.JPG"/>
          <p:cNvPicPr>
            <a:picLocks noChangeAspect="1"/>
          </p:cNvPicPr>
          <p:nvPr/>
        </p:nvPicPr>
        <p:blipFill>
          <a:blip r:embed="rId2" cstate="print"/>
          <a:stretch>
            <a:fillRect/>
          </a:stretch>
        </p:blipFill>
        <p:spPr>
          <a:xfrm>
            <a:off x="2667000" y="1295400"/>
            <a:ext cx="3657600" cy="424653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rmulas 012.JPG"/>
          <p:cNvPicPr>
            <a:picLocks noChangeAspect="1"/>
          </p:cNvPicPr>
          <p:nvPr/>
        </p:nvPicPr>
        <p:blipFill>
          <a:blip r:embed="rId2" cstate="print"/>
          <a:stretch>
            <a:fillRect/>
          </a:stretch>
        </p:blipFill>
        <p:spPr>
          <a:xfrm>
            <a:off x="2743200" y="990600"/>
            <a:ext cx="3657600" cy="4293031"/>
          </a:xfrm>
          <a:prstGeom prst="rect">
            <a:avLst/>
          </a:prstGeom>
        </p:spPr>
      </p:pic>
      <p:sp>
        <p:nvSpPr>
          <p:cNvPr id="3" name="TextBox 2"/>
          <p:cNvSpPr txBox="1"/>
          <p:nvPr/>
        </p:nvSpPr>
        <p:spPr>
          <a:xfrm>
            <a:off x="1143000" y="5562600"/>
            <a:ext cx="7086600" cy="646331"/>
          </a:xfrm>
          <a:prstGeom prst="rect">
            <a:avLst/>
          </a:prstGeom>
          <a:noFill/>
        </p:spPr>
        <p:txBody>
          <a:bodyPr wrap="square" rtlCol="0">
            <a:spAutoFit/>
          </a:bodyPr>
          <a:lstStyle/>
          <a:p>
            <a:r>
              <a:rPr lang="en-US" b="1" dirty="0" smtClean="0"/>
              <a:t>Marc gave every degree both a positive and a negative interpretation!</a:t>
            </a:r>
          </a:p>
          <a:p>
            <a:pPr algn="ctr"/>
            <a:r>
              <a:rPr lang="en-US" b="1" dirty="0" smtClean="0"/>
              <a:t>“…the freedom to bind or loose at will….”</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ference 443.JPG"/>
          <p:cNvPicPr>
            <a:picLocks noChangeAspect="1"/>
          </p:cNvPicPr>
          <p:nvPr/>
        </p:nvPicPr>
        <p:blipFill>
          <a:blip r:embed="rId2" cstate="print"/>
          <a:srcRect l="6667" t="33333" r="7500" b="33333"/>
          <a:stretch>
            <a:fillRect/>
          </a:stretch>
        </p:blipFill>
        <p:spPr>
          <a:xfrm flipH="1" flipV="1">
            <a:off x="980438" y="3048000"/>
            <a:ext cx="7325362" cy="2133600"/>
          </a:xfrm>
          <a:prstGeom prst="rect">
            <a:avLst/>
          </a:prstGeom>
        </p:spPr>
      </p:pic>
      <p:sp>
        <p:nvSpPr>
          <p:cNvPr id="3" name="TextBox 2"/>
          <p:cNvSpPr txBox="1"/>
          <p:nvPr/>
        </p:nvSpPr>
        <p:spPr>
          <a:xfrm>
            <a:off x="838200" y="1371600"/>
            <a:ext cx="7543800" cy="1077218"/>
          </a:xfrm>
          <a:prstGeom prst="rect">
            <a:avLst/>
          </a:prstGeom>
          <a:noFill/>
        </p:spPr>
        <p:txBody>
          <a:bodyPr wrap="square" rtlCol="0">
            <a:spAutoFit/>
          </a:bodyPr>
          <a:lstStyle/>
          <a:p>
            <a:pPr algn="ctr"/>
            <a:r>
              <a:rPr lang="en-US" sz="3200" b="1" dirty="0" smtClean="0"/>
              <a:t>DEGREES BY DESIGN</a:t>
            </a:r>
          </a:p>
          <a:p>
            <a:pPr algn="ctr"/>
            <a:r>
              <a:rPr lang="en-US" sz="3200" b="1" dirty="0" smtClean="0"/>
              <a:t>The Inner Structure</a:t>
            </a:r>
            <a:endParaRPr lang="en-US" sz="32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Formulas</a:t>
            </a:r>
            <a:endParaRPr lang="en-US" sz="2700" dirty="0"/>
          </a:p>
        </p:txBody>
      </p:sp>
      <p:sp>
        <p:nvSpPr>
          <p:cNvPr id="3" name="TextBox 2"/>
          <p:cNvSpPr txBox="1"/>
          <p:nvPr/>
        </p:nvSpPr>
        <p:spPr>
          <a:xfrm>
            <a:off x="533400" y="1676400"/>
            <a:ext cx="7924800" cy="1846659"/>
          </a:xfrm>
          <a:prstGeom prst="rect">
            <a:avLst/>
          </a:prstGeom>
          <a:noFill/>
        </p:spPr>
        <p:txBody>
          <a:bodyPr wrap="square" rtlCol="0">
            <a:spAutoFit/>
          </a:bodyPr>
          <a:lstStyle/>
          <a:p>
            <a:r>
              <a:rPr lang="en-US" dirty="0" smtClean="0"/>
              <a:t> </a:t>
            </a:r>
            <a:r>
              <a:rPr lang="en-US" sz="2000" b="1" dirty="0" smtClean="0">
                <a:solidFill>
                  <a:srgbClr val="7030A0"/>
                </a:solidFill>
              </a:rPr>
              <a:t>Hemispheres</a:t>
            </a:r>
            <a:r>
              <a:rPr lang="en-US" sz="2000" b="1" dirty="0" smtClean="0"/>
              <a:t>: </a:t>
            </a:r>
            <a:r>
              <a:rPr lang="en-US" dirty="0" smtClean="0"/>
              <a:t>Specializing (objective) 1-15 and Generalizing (subjective) 16-30</a:t>
            </a:r>
          </a:p>
          <a:p>
            <a:endParaRPr lang="en-US" dirty="0" smtClean="0"/>
          </a:p>
          <a:p>
            <a:r>
              <a:rPr lang="en-US" sz="2000" b="1" dirty="0" smtClean="0">
                <a:solidFill>
                  <a:srgbClr val="7030A0"/>
                </a:solidFill>
              </a:rPr>
              <a:t>The Three Realms: </a:t>
            </a:r>
            <a:r>
              <a:rPr lang="en-US" dirty="0" smtClean="0"/>
              <a:t>Habit (physical), Social (emotional), and Spiritual (mental)</a:t>
            </a:r>
          </a:p>
          <a:p>
            <a:r>
              <a:rPr lang="en-US" dirty="0" smtClean="0"/>
              <a:t>                                      1-5 and 16-20	6-10 and 21-25	11-15 and 26-30</a:t>
            </a:r>
            <a:r>
              <a:rPr lang="en-US" sz="1400" dirty="0" smtClean="0"/>
              <a:t> </a:t>
            </a:r>
            <a:endParaRPr lang="en-US" dirty="0" smtClean="0"/>
          </a:p>
          <a:p>
            <a:endParaRPr lang="en-US" dirty="0" smtClean="0"/>
          </a:p>
          <a:p>
            <a:r>
              <a:rPr lang="en-US" sz="2000" b="1" dirty="0" smtClean="0">
                <a:solidFill>
                  <a:srgbClr val="7030A0"/>
                </a:solidFill>
              </a:rPr>
              <a:t>The Fivefold: </a:t>
            </a:r>
            <a:r>
              <a:rPr lang="en-US" dirty="0" smtClean="0"/>
              <a:t>Experimental, Sensitive, Receptive, Responsible, and Inspired</a:t>
            </a:r>
            <a:endParaRPr lang="en-US" dirty="0"/>
          </a:p>
        </p:txBody>
      </p:sp>
      <p:sp>
        <p:nvSpPr>
          <p:cNvPr id="5" name="Rectangle 4"/>
          <p:cNvSpPr/>
          <p:nvPr/>
        </p:nvSpPr>
        <p:spPr>
          <a:xfrm>
            <a:off x="6248400" y="4876800"/>
            <a:ext cx="2209800" cy="584775"/>
          </a:xfrm>
          <a:prstGeom prst="rect">
            <a:avLst/>
          </a:prstGeom>
          <a:noFill/>
        </p:spPr>
        <p:txBody>
          <a:bodyPr wrap="square" lIns="91440" tIns="45720" rIns="91440" bIns="45720">
            <a:spAutoFit/>
          </a:bodyPr>
          <a:lstStyle/>
          <a:p>
            <a:pPr algn="ctr"/>
            <a:r>
              <a:rPr lang="en-US" sz="3200" b="1" i="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Z-q-t</a:t>
            </a:r>
            <a:endParaRPr lang="en-US" sz="3200" b="1" i="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TextBox 5"/>
          <p:cNvSpPr txBox="1"/>
          <p:nvPr/>
        </p:nvSpPr>
        <p:spPr>
          <a:xfrm>
            <a:off x="609600" y="4038600"/>
            <a:ext cx="5486400" cy="1477328"/>
          </a:xfrm>
          <a:prstGeom prst="rect">
            <a:avLst/>
          </a:prstGeom>
          <a:noFill/>
        </p:spPr>
        <p:txBody>
          <a:bodyPr wrap="square" rtlCol="0">
            <a:spAutoFit/>
          </a:bodyPr>
          <a:lstStyle/>
          <a:p>
            <a:r>
              <a:rPr lang="en-US" i="1" dirty="0" smtClean="0"/>
              <a:t>     “Astrology is a science of relationships, and the frequently restated first key to its successful employment at any time is the realization that any factor or group of factors can be used absolutely, that is wholly of and by themselves.”           </a:t>
            </a:r>
            <a:r>
              <a:rPr lang="en-US" dirty="0" smtClean="0"/>
              <a:t>Pythagorean Astrology</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aijin\AppData\Local\Microsoft\Windows\Temporary Internet Files\Content.IE5\L9Q3TBIS\Whatever_It_Takes_Imagine_Dragons[1].jpg"/>
          <p:cNvPicPr>
            <a:picLocks noChangeAspect="1" noChangeArrowheads="1"/>
          </p:cNvPicPr>
          <p:nvPr/>
        </p:nvPicPr>
        <p:blipFill>
          <a:blip r:embed="rId2" cstate="print"/>
          <a:srcRect/>
          <a:stretch>
            <a:fillRect/>
          </a:stretch>
        </p:blipFill>
        <p:spPr bwMode="auto">
          <a:xfrm>
            <a:off x="4114800" y="2971800"/>
            <a:ext cx="914400" cy="914400"/>
          </a:xfrm>
          <a:prstGeom prst="rect">
            <a:avLst/>
          </a:prstGeom>
          <a:noFill/>
        </p:spPr>
      </p:pic>
      <p:pic>
        <p:nvPicPr>
          <p:cNvPr id="2051" name="Picture 3" descr="C:\Users\Saijin\AppData\Local\Microsoft\Windows\Temporary Internet Files\Content.IE5\L9Q3TBIS\Whatever_It_Takes_Imagine_Dragons[1].jpg"/>
          <p:cNvPicPr>
            <a:picLocks noChangeAspect="1" noChangeArrowheads="1"/>
          </p:cNvPicPr>
          <p:nvPr/>
        </p:nvPicPr>
        <p:blipFill>
          <a:blip r:embed="rId3" cstate="print"/>
          <a:srcRect/>
          <a:stretch>
            <a:fillRect/>
          </a:stretch>
        </p:blipFill>
        <p:spPr bwMode="auto">
          <a:xfrm>
            <a:off x="1676400" y="609600"/>
            <a:ext cx="5791200" cy="5791200"/>
          </a:xfrm>
          <a:prstGeom prst="rect">
            <a:avLst/>
          </a:prstGeom>
          <a:noFill/>
        </p:spPr>
      </p:pic>
      <p:sp>
        <p:nvSpPr>
          <p:cNvPr id="4" name="Cloud Callout 3"/>
          <p:cNvSpPr/>
          <p:nvPr/>
        </p:nvSpPr>
        <p:spPr>
          <a:xfrm>
            <a:off x="457200" y="228600"/>
            <a:ext cx="3352800" cy="2971800"/>
          </a:xfrm>
          <a:prstGeom prst="cloudCallout">
            <a:avLst>
              <a:gd name="adj1" fmla="val 69719"/>
              <a:gd name="adj2" fmla="val 424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DESIRE!</a:t>
            </a:r>
          </a:p>
          <a:p>
            <a:pPr algn="ctr"/>
            <a:r>
              <a:rPr lang="en-US" dirty="0" smtClean="0"/>
              <a:t>DEVOTION!</a:t>
            </a:r>
          </a:p>
          <a:p>
            <a:pPr algn="ctr"/>
            <a:r>
              <a:rPr lang="en-US" dirty="0" smtClean="0"/>
              <a:t>DILIGENCE!</a:t>
            </a:r>
          </a:p>
          <a:p>
            <a:pPr algn="ctr"/>
            <a:r>
              <a:rPr lang="en-US" dirty="0" smtClean="0"/>
              <a:t>DEDICATION!</a:t>
            </a:r>
          </a:p>
          <a:p>
            <a:pPr algn="ctr"/>
            <a:r>
              <a:rPr lang="en-US" dirty="0" smtClean="0"/>
              <a:t>DETERMINATION!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7-07-24_18-22-57.jpg"/>
          <p:cNvPicPr>
            <a:picLocks noChangeAspect="1"/>
          </p:cNvPicPr>
          <p:nvPr/>
        </p:nvPicPr>
        <p:blipFill>
          <a:blip r:embed="rId2" cstate="print"/>
          <a:stretch>
            <a:fillRect/>
          </a:stretch>
        </p:blipFill>
        <p:spPr>
          <a:xfrm>
            <a:off x="376237" y="438150"/>
            <a:ext cx="8391525" cy="5981700"/>
          </a:xfrm>
          <a:prstGeom prst="rect">
            <a:avLst/>
          </a:prstGeom>
        </p:spPr>
      </p:pic>
      <p:sp>
        <p:nvSpPr>
          <p:cNvPr id="4" name="Rectangle 3"/>
          <p:cNvSpPr/>
          <p:nvPr/>
        </p:nvSpPr>
        <p:spPr>
          <a:xfrm>
            <a:off x="609600" y="6400800"/>
            <a:ext cx="8305800" cy="400110"/>
          </a:xfrm>
          <a:prstGeom prst="rect">
            <a:avLst/>
          </a:prstGeom>
        </p:spPr>
        <p:txBody>
          <a:bodyPr wrap="square">
            <a:spAutoFit/>
          </a:bodyPr>
          <a:lstStyle/>
          <a:p>
            <a:pPr lvl="0" algn="ctr"/>
            <a:r>
              <a:rPr lang="en-US" sz="2000" b="1" dirty="0" smtClean="0">
                <a:solidFill>
                  <a:prstClr val="black"/>
                </a:solidFill>
              </a:rPr>
              <a:t>Let’s apply the formula to one sign, the Sign of Leo.</a:t>
            </a:r>
            <a:endParaRPr lang="en-US" sz="2000" b="1" dirty="0">
              <a:solidFill>
                <a:prstClr val="black"/>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lstStyle/>
          <a:p>
            <a:r>
              <a:rPr lang="en-US" dirty="0" smtClean="0"/>
              <a:t>Tools to learn by…</a:t>
            </a:r>
            <a:endParaRPr lang="en-US" dirty="0"/>
          </a:p>
        </p:txBody>
      </p:sp>
      <p:sp>
        <p:nvSpPr>
          <p:cNvPr id="3" name="Subtitle 2"/>
          <p:cNvSpPr>
            <a:spLocks noGrp="1"/>
          </p:cNvSpPr>
          <p:nvPr>
            <p:ph type="subTitle" idx="1"/>
          </p:nvPr>
        </p:nvSpPr>
        <p:spPr>
          <a:xfrm>
            <a:off x="1219200" y="1905000"/>
            <a:ext cx="6400800" cy="3886200"/>
          </a:xfrm>
        </p:spPr>
        <p:txBody>
          <a:bodyPr>
            <a:normAutofit fontScale="70000" lnSpcReduction="20000"/>
          </a:bodyPr>
          <a:lstStyle/>
          <a:p>
            <a:r>
              <a:rPr lang="en-US" b="1" dirty="0" smtClean="0">
                <a:solidFill>
                  <a:schemeClr val="tx1"/>
                </a:solidFill>
              </a:rPr>
              <a:t>Sabian Symbols in Astrology</a:t>
            </a:r>
          </a:p>
          <a:p>
            <a:r>
              <a:rPr lang="en-US" b="1" dirty="0" smtClean="0">
                <a:solidFill>
                  <a:schemeClr val="tx1"/>
                </a:solidFill>
              </a:rPr>
              <a:t>Index cards</a:t>
            </a:r>
          </a:p>
          <a:p>
            <a:r>
              <a:rPr lang="en-US" b="1" dirty="0" smtClean="0">
                <a:solidFill>
                  <a:schemeClr val="tx1"/>
                </a:solidFill>
              </a:rPr>
              <a:t>Dry Erase Board</a:t>
            </a:r>
          </a:p>
          <a:p>
            <a:r>
              <a:rPr lang="en-US" b="1" dirty="0" smtClean="0">
                <a:solidFill>
                  <a:schemeClr val="tx1"/>
                </a:solidFill>
              </a:rPr>
              <a:t>Display</a:t>
            </a:r>
          </a:p>
          <a:p>
            <a:r>
              <a:rPr lang="en-US" b="1" dirty="0" smtClean="0">
                <a:solidFill>
                  <a:schemeClr val="tx1"/>
                </a:solidFill>
              </a:rPr>
              <a:t>…</a:t>
            </a:r>
          </a:p>
          <a:p>
            <a:endParaRPr lang="en-US" b="1" dirty="0" smtClean="0">
              <a:solidFill>
                <a:schemeClr val="tx1"/>
              </a:solidFill>
            </a:endParaRPr>
          </a:p>
          <a:p>
            <a:r>
              <a:rPr lang="en-US" b="1" dirty="0" smtClean="0">
                <a:solidFill>
                  <a:schemeClr val="tx2"/>
                </a:solidFill>
              </a:rPr>
              <a:t>THE DECODER</a:t>
            </a:r>
          </a:p>
          <a:p>
            <a:endParaRPr lang="en-US" b="1" dirty="0" smtClean="0">
              <a:solidFill>
                <a:schemeClr val="tx1"/>
              </a:solidFill>
            </a:endParaRPr>
          </a:p>
          <a:p>
            <a:r>
              <a:rPr lang="en-US" b="1" dirty="0" smtClean="0">
                <a:solidFill>
                  <a:srgbClr val="FF0000"/>
                </a:solidFill>
              </a:rPr>
              <a:t>TECHNOLOGY</a:t>
            </a:r>
          </a:p>
          <a:p>
            <a:endParaRPr lang="en-US" b="1" dirty="0" smtClean="0">
              <a:solidFill>
                <a:schemeClr val="tx1"/>
              </a:solidFill>
            </a:endParaRPr>
          </a:p>
          <a:p>
            <a:r>
              <a:rPr lang="en-US" b="1" dirty="0" smtClean="0">
                <a:solidFill>
                  <a:srgbClr val="00B050"/>
                </a:solidFill>
              </a:rPr>
              <a:t>THE FUTURE…</a:t>
            </a:r>
          </a:p>
          <a:p>
            <a:endParaRPr lang="en-US" b="1" dirty="0" smtClean="0">
              <a:solidFill>
                <a:schemeClr val="tx1"/>
              </a:solidFill>
            </a:endParaRPr>
          </a:p>
          <a:p>
            <a:endParaRPr lang="en-US" b="1" dirty="0" smtClean="0">
              <a:solidFill>
                <a:schemeClr val="tx1"/>
              </a:solidFill>
            </a:endParaRPr>
          </a:p>
          <a:p>
            <a:endParaRPr lang="en-US" b="1" dirty="0" smtClean="0">
              <a:solidFill>
                <a:schemeClr val="tx1"/>
              </a:solidFill>
            </a:endParaRPr>
          </a:p>
          <a:p>
            <a:endParaRPr lang="en-US" b="1"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934200" cy="596900"/>
          </a:xfrm>
        </p:spPr>
        <p:txBody>
          <a:bodyPr>
            <a:normAutofit/>
          </a:bodyPr>
          <a:lstStyle/>
          <a:p>
            <a:r>
              <a:rPr lang="en-US" sz="3200" dirty="0" smtClean="0"/>
              <a:t>APPLICATION &amp; ORGANIZATION</a:t>
            </a:r>
            <a:endParaRPr lang="en-US" sz="3200" dirty="0"/>
          </a:p>
        </p:txBody>
      </p:sp>
      <p:pic>
        <p:nvPicPr>
          <p:cNvPr id="5" name="Content Placeholder 4" descr="16a1d30920c362a565d261fb226cd5c8.jpg"/>
          <p:cNvPicPr>
            <a:picLocks noGrp="1" noChangeAspect="1"/>
          </p:cNvPicPr>
          <p:nvPr>
            <p:ph idx="1"/>
          </p:nvPr>
        </p:nvPicPr>
        <p:blipFill>
          <a:blip r:embed="rId2" cstate="print"/>
          <a:srcRect l="13540" r="11926"/>
          <a:stretch>
            <a:fillRect/>
          </a:stretch>
        </p:blipFill>
        <p:spPr>
          <a:xfrm>
            <a:off x="4267200" y="1447800"/>
            <a:ext cx="4038600" cy="3935510"/>
          </a:xfrm>
        </p:spPr>
      </p:pic>
      <p:sp>
        <p:nvSpPr>
          <p:cNvPr id="4" name="Text Placeholder 3"/>
          <p:cNvSpPr>
            <a:spLocks noGrp="1"/>
          </p:cNvSpPr>
          <p:nvPr>
            <p:ph type="body" sz="half" idx="2"/>
          </p:nvPr>
        </p:nvSpPr>
        <p:spPr/>
        <p:txBody>
          <a:bodyPr/>
          <a:lstStyle/>
          <a:p>
            <a:r>
              <a:rPr lang="en-US" sz="1600" dirty="0" smtClean="0"/>
              <a:t>Now that we have access to learning and working with the Inner Structure and Formulas…. </a:t>
            </a:r>
          </a:p>
          <a:p>
            <a:endParaRPr lang="en-US" dirty="0" smtClean="0"/>
          </a:p>
          <a:p>
            <a:r>
              <a:rPr lang="en-US" dirty="0" smtClean="0"/>
              <a:t>WHAT DO WE DO WITH IT ALL?</a:t>
            </a:r>
          </a:p>
          <a:p>
            <a:endParaRPr lang="en-US" dirty="0" smtClean="0"/>
          </a:p>
          <a:p>
            <a:r>
              <a:rPr lang="en-US" sz="1600" b="1" dirty="0" smtClean="0">
                <a:solidFill>
                  <a:srgbClr val="0070C0"/>
                </a:solidFill>
              </a:rPr>
              <a:t>From Thingfulness to …  Meaningfulness</a:t>
            </a:r>
          </a:p>
          <a:p>
            <a:endParaRPr lang="en-US" dirty="0" smtClean="0"/>
          </a:p>
          <a:p>
            <a:pPr marL="342900" indent="-342900">
              <a:buAutoNum type="arabicPeriod"/>
            </a:pPr>
            <a:r>
              <a:rPr lang="en-US" b="1" dirty="0" smtClean="0"/>
              <a:t>Capturing</a:t>
            </a:r>
            <a:r>
              <a:rPr lang="en-US" dirty="0" smtClean="0"/>
              <a:t> documenting the life experience</a:t>
            </a:r>
          </a:p>
          <a:p>
            <a:pPr marL="342900" indent="-342900">
              <a:buAutoNum type="arabicPeriod"/>
            </a:pPr>
            <a:r>
              <a:rPr lang="en-US" b="1" dirty="0" smtClean="0"/>
              <a:t>Comparing</a:t>
            </a:r>
            <a:r>
              <a:rPr lang="en-US" dirty="0" smtClean="0"/>
              <a:t> the life experiences through the Inner Structure method</a:t>
            </a:r>
          </a:p>
          <a:p>
            <a:pPr marL="342900" indent="-342900">
              <a:buAutoNum type="arabicPeriod"/>
            </a:pPr>
            <a:r>
              <a:rPr lang="en-US" b="1" dirty="0" smtClean="0"/>
              <a:t>Recapitualizing</a:t>
            </a:r>
            <a:r>
              <a:rPr lang="en-US" dirty="0" smtClean="0"/>
              <a:t>, extracting, reflecting, …</a:t>
            </a:r>
          </a:p>
          <a:p>
            <a:endParaRPr lang="en-US" dirty="0" smtClean="0"/>
          </a:p>
          <a:p>
            <a:endParaRPr lang="en-US" dirty="0"/>
          </a:p>
        </p:txBody>
      </p:sp>
      <p:sp>
        <p:nvSpPr>
          <p:cNvPr id="6" name="TextBox 5"/>
          <p:cNvSpPr txBox="1"/>
          <p:nvPr/>
        </p:nvSpPr>
        <p:spPr>
          <a:xfrm>
            <a:off x="228600" y="5486400"/>
            <a:ext cx="8686800" cy="369332"/>
          </a:xfrm>
          <a:prstGeom prst="rect">
            <a:avLst/>
          </a:prstGeom>
          <a:noFill/>
        </p:spPr>
        <p:txBody>
          <a:bodyPr wrap="square" rtlCol="0">
            <a:spAutoFit/>
          </a:bodyPr>
          <a:lstStyle/>
          <a:p>
            <a:r>
              <a:rPr lang="en-US" b="1" i="1" dirty="0" smtClean="0">
                <a:solidFill>
                  <a:srgbClr val="0070C0"/>
                </a:solidFill>
              </a:rPr>
              <a:t>What have I been up to?  What possible joy could I be planning? What’s coming up next?</a:t>
            </a:r>
            <a:endParaRPr lang="en-US" b="1" i="1" dirty="0">
              <a:solidFill>
                <a:srgbClr val="0070C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onference 075.PNG"/>
          <p:cNvPicPr>
            <a:picLocks noGrp="1" noChangeAspect="1"/>
          </p:cNvPicPr>
          <p:nvPr>
            <p:ph idx="1"/>
          </p:nvPr>
        </p:nvPicPr>
        <p:blipFill>
          <a:blip r:embed="rId2" cstate="print"/>
          <a:srcRect l="2293" r="939"/>
          <a:stretch>
            <a:fillRect/>
          </a:stretch>
        </p:blipFill>
        <p:spPr>
          <a:xfrm>
            <a:off x="457200" y="2133600"/>
            <a:ext cx="5783158" cy="3360038"/>
          </a:xfrm>
        </p:spPr>
      </p:pic>
      <p:sp>
        <p:nvSpPr>
          <p:cNvPr id="4" name="Text Placeholder 3"/>
          <p:cNvSpPr>
            <a:spLocks noGrp="1"/>
          </p:cNvSpPr>
          <p:nvPr>
            <p:ph type="body" sz="half" idx="2"/>
          </p:nvPr>
        </p:nvSpPr>
        <p:spPr>
          <a:xfrm>
            <a:off x="838200" y="457200"/>
            <a:ext cx="7315200" cy="990600"/>
          </a:xfrm>
        </p:spPr>
        <p:txBody>
          <a:bodyPr>
            <a:noAutofit/>
          </a:bodyPr>
          <a:lstStyle/>
          <a:p>
            <a:pPr algn="r"/>
            <a:r>
              <a:rPr lang="en-US" sz="1800" i="1" dirty="0" smtClean="0">
                <a:latin typeface="Garamond" pitchFamily="18" charset="0"/>
              </a:rPr>
              <a:t>"To develop a complete mind, Study the science of art; Study the art of science; Learn to see; Realize that everything connects to everything else" </a:t>
            </a:r>
          </a:p>
          <a:p>
            <a:pPr algn="r"/>
            <a:r>
              <a:rPr lang="en-US" sz="1800" i="1" dirty="0" smtClean="0">
                <a:latin typeface="Garamond" pitchFamily="18" charset="0"/>
              </a:rPr>
              <a:t>~ Leonardo da Vinci</a:t>
            </a:r>
            <a:endParaRPr lang="en-US" sz="1800" i="1" dirty="0">
              <a:latin typeface="Garamond" pitchFamily="18" charset="0"/>
            </a:endParaRPr>
          </a:p>
        </p:txBody>
      </p:sp>
      <p:sp>
        <p:nvSpPr>
          <p:cNvPr id="6" name="TextBox 5"/>
          <p:cNvSpPr txBox="1"/>
          <p:nvPr/>
        </p:nvSpPr>
        <p:spPr>
          <a:xfrm>
            <a:off x="6553200" y="1929348"/>
            <a:ext cx="2133600" cy="3785652"/>
          </a:xfrm>
          <a:prstGeom prst="rect">
            <a:avLst/>
          </a:prstGeom>
          <a:noFill/>
        </p:spPr>
        <p:txBody>
          <a:bodyPr wrap="square" rtlCol="0">
            <a:spAutoFit/>
          </a:bodyPr>
          <a:lstStyle/>
          <a:p>
            <a:pPr>
              <a:buFont typeface="Wingdings" pitchFamily="2" charset="2"/>
              <a:buChar char="v"/>
            </a:pPr>
            <a:r>
              <a:rPr lang="en-US" sz="2400" b="1" dirty="0" smtClean="0">
                <a:solidFill>
                  <a:srgbClr val="FF0000"/>
                </a:solidFill>
              </a:rPr>
              <a:t>TECHNIQUE</a:t>
            </a:r>
          </a:p>
          <a:p>
            <a:pPr>
              <a:buFont typeface="Wingdings" pitchFamily="2" charset="2"/>
              <a:buChar char="v"/>
            </a:pPr>
            <a:endParaRPr lang="en-US" sz="2400" b="1" dirty="0" smtClean="0">
              <a:solidFill>
                <a:srgbClr val="FF0000"/>
              </a:solidFill>
            </a:endParaRPr>
          </a:p>
          <a:p>
            <a:pPr>
              <a:buFont typeface="Wingdings" pitchFamily="2" charset="2"/>
              <a:buChar char="v"/>
            </a:pPr>
            <a:endParaRPr lang="en-US" sz="2400" b="1" dirty="0" smtClean="0">
              <a:solidFill>
                <a:srgbClr val="FF0000"/>
              </a:solidFill>
            </a:endParaRPr>
          </a:p>
          <a:p>
            <a:pPr>
              <a:buFont typeface="Wingdings" pitchFamily="2" charset="2"/>
              <a:buChar char="v"/>
            </a:pPr>
            <a:r>
              <a:rPr lang="en-US" sz="2400" b="1" dirty="0" smtClean="0">
                <a:solidFill>
                  <a:srgbClr val="FF0000"/>
                </a:solidFill>
              </a:rPr>
              <a:t>TOOLS</a:t>
            </a:r>
          </a:p>
          <a:p>
            <a:pPr>
              <a:buFont typeface="Wingdings" pitchFamily="2" charset="2"/>
              <a:buChar char="v"/>
            </a:pPr>
            <a:endParaRPr lang="en-US" sz="2400" b="1" dirty="0" smtClean="0">
              <a:solidFill>
                <a:srgbClr val="FF0000"/>
              </a:solidFill>
            </a:endParaRPr>
          </a:p>
          <a:p>
            <a:pPr>
              <a:buFont typeface="Wingdings" pitchFamily="2" charset="2"/>
              <a:buChar char="v"/>
            </a:pPr>
            <a:endParaRPr lang="en-US" sz="2400" b="1" dirty="0" smtClean="0">
              <a:solidFill>
                <a:srgbClr val="FF0000"/>
              </a:solidFill>
            </a:endParaRPr>
          </a:p>
          <a:p>
            <a:pPr>
              <a:buFont typeface="Wingdings" pitchFamily="2" charset="2"/>
              <a:buChar char="v"/>
            </a:pPr>
            <a:r>
              <a:rPr lang="en-US" sz="2400" b="1" dirty="0" smtClean="0">
                <a:solidFill>
                  <a:srgbClr val="FF0000"/>
                </a:solidFill>
              </a:rPr>
              <a:t>APPLICATION </a:t>
            </a:r>
          </a:p>
          <a:p>
            <a:pPr>
              <a:buFont typeface="Wingdings" pitchFamily="2" charset="2"/>
              <a:buChar char="v"/>
            </a:pPr>
            <a:endParaRPr lang="en-US" sz="2400" b="1" dirty="0" smtClean="0">
              <a:solidFill>
                <a:srgbClr val="FF0000"/>
              </a:solidFill>
            </a:endParaRPr>
          </a:p>
          <a:p>
            <a:pPr>
              <a:buFont typeface="Wingdings" pitchFamily="2" charset="2"/>
              <a:buChar char="v"/>
            </a:pPr>
            <a:endParaRPr lang="en-US" sz="2400" b="1" dirty="0" smtClean="0">
              <a:solidFill>
                <a:srgbClr val="FF0000"/>
              </a:solidFill>
            </a:endParaRPr>
          </a:p>
          <a:p>
            <a:pPr>
              <a:buFont typeface="Wingdings" pitchFamily="2" charset="2"/>
              <a:buChar char="v"/>
            </a:pPr>
            <a:r>
              <a:rPr lang="en-US" sz="2400" b="1" dirty="0" smtClean="0">
                <a:solidFill>
                  <a:srgbClr val="FF0000"/>
                </a:solidFill>
              </a:rPr>
              <a:t>ASPIRATION</a:t>
            </a:r>
            <a:endParaRPr lang="en-US" sz="2000" b="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Conference 075.PNG"/>
          <p:cNvPicPr>
            <a:picLocks noChangeAspect="1"/>
          </p:cNvPicPr>
          <p:nvPr/>
        </p:nvPicPr>
        <p:blipFill>
          <a:blip r:embed="rId2" cstate="print"/>
          <a:srcRect l="2293" r="939"/>
          <a:stretch>
            <a:fillRect/>
          </a:stretch>
        </p:blipFill>
        <p:spPr>
          <a:xfrm>
            <a:off x="1447800" y="2583562"/>
            <a:ext cx="5783158" cy="3360038"/>
          </a:xfrm>
          <a:prstGeom prst="rect">
            <a:avLst/>
          </a:prstGeom>
        </p:spPr>
      </p:pic>
      <p:sp>
        <p:nvSpPr>
          <p:cNvPr id="2" name="Title 1"/>
          <p:cNvSpPr>
            <a:spLocks noGrp="1"/>
          </p:cNvSpPr>
          <p:nvPr>
            <p:ph type="title"/>
          </p:nvPr>
        </p:nvSpPr>
        <p:spPr/>
        <p:txBody>
          <a:bodyPr>
            <a:normAutofit/>
          </a:bodyPr>
          <a:lstStyle/>
          <a:p>
            <a:r>
              <a:rPr lang="en-US" b="1" dirty="0" smtClean="0">
                <a:solidFill>
                  <a:schemeClr val="tx2"/>
                </a:solidFill>
              </a:rPr>
              <a:t>Aspiration</a:t>
            </a:r>
            <a:endParaRPr lang="en-US" b="1" dirty="0">
              <a:solidFill>
                <a:schemeClr val="tx2"/>
              </a:solidFill>
            </a:endParaRPr>
          </a:p>
        </p:txBody>
      </p:sp>
      <p:sp>
        <p:nvSpPr>
          <p:cNvPr id="3" name="TextBox 2"/>
          <p:cNvSpPr txBox="1"/>
          <p:nvPr/>
        </p:nvSpPr>
        <p:spPr>
          <a:xfrm>
            <a:off x="838200" y="1415296"/>
            <a:ext cx="7391400" cy="646331"/>
          </a:xfrm>
          <a:prstGeom prst="rect">
            <a:avLst/>
          </a:prstGeom>
          <a:noFill/>
        </p:spPr>
        <p:txBody>
          <a:bodyPr wrap="square" rtlCol="0">
            <a:spAutoFit/>
          </a:bodyPr>
          <a:lstStyle/>
          <a:p>
            <a:pPr algn="ctr"/>
            <a:r>
              <a:rPr lang="en-US" dirty="0" smtClean="0"/>
              <a:t>I invite you to join the Sabian Symbols Chapter! </a:t>
            </a:r>
          </a:p>
          <a:p>
            <a:pPr algn="ctr"/>
            <a:r>
              <a:rPr lang="en-US" dirty="0" smtClean="0"/>
              <a:t>We have time. We have space.</a:t>
            </a:r>
          </a:p>
        </p:txBody>
      </p:sp>
      <p:pic>
        <p:nvPicPr>
          <p:cNvPr id="1026" name="Picture 2" descr="C:\Users\Saijin\AppData\Local\Microsoft\Windows\Temporary Internet Files\Content.IE5\Y5AMK4ER\love-heart-5606-large[1].png"/>
          <p:cNvPicPr>
            <a:picLocks noChangeAspect="1" noChangeArrowheads="1"/>
          </p:cNvPicPr>
          <p:nvPr/>
        </p:nvPicPr>
        <p:blipFill>
          <a:blip r:embed="rId3" cstate="print"/>
          <a:srcRect/>
          <a:stretch>
            <a:fillRect/>
          </a:stretch>
        </p:blipFill>
        <p:spPr bwMode="auto">
          <a:xfrm>
            <a:off x="3581400" y="2133600"/>
            <a:ext cx="1524000" cy="1468120"/>
          </a:xfrm>
          <a:prstGeom prst="rect">
            <a:avLst/>
          </a:prstGeom>
          <a:noFill/>
        </p:spPr>
      </p:pic>
      <p:sp>
        <p:nvSpPr>
          <p:cNvPr id="8" name="TextBox 7"/>
          <p:cNvSpPr txBox="1"/>
          <p:nvPr/>
        </p:nvSpPr>
        <p:spPr>
          <a:xfrm>
            <a:off x="1143000" y="6019800"/>
            <a:ext cx="7010400" cy="369332"/>
          </a:xfrm>
          <a:prstGeom prst="rect">
            <a:avLst/>
          </a:prstGeom>
          <a:noFill/>
        </p:spPr>
        <p:txBody>
          <a:bodyPr wrap="square" rtlCol="0">
            <a:spAutoFit/>
          </a:bodyPr>
          <a:lstStyle/>
          <a:p>
            <a:r>
              <a:rPr lang="en-US" i="1" dirty="0" smtClean="0">
                <a:solidFill>
                  <a:srgbClr val="FF0000"/>
                </a:solidFill>
              </a:rPr>
              <a:t>“Find something you love to do and work yourself to death at it.” MEJ</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aijin\AppData\Local\Microsoft\Windows\Temporary Internet Files\Content.IE5\L9Q3TBIS\Giraffe-Valentine-heart-love-romance-16250-large[1].png"/>
          <p:cNvPicPr>
            <a:picLocks noChangeAspect="1" noChangeArrowheads="1"/>
          </p:cNvPicPr>
          <p:nvPr/>
        </p:nvPicPr>
        <p:blipFill>
          <a:blip r:embed="rId2" cstate="print"/>
          <a:srcRect/>
          <a:stretch>
            <a:fillRect/>
          </a:stretch>
        </p:blipFill>
        <p:spPr bwMode="auto">
          <a:xfrm>
            <a:off x="304800" y="304800"/>
            <a:ext cx="2622535" cy="5486400"/>
          </a:xfrm>
          <a:prstGeom prst="rect">
            <a:avLst/>
          </a:prstGeom>
          <a:noFill/>
        </p:spPr>
      </p:pic>
      <p:sp>
        <p:nvSpPr>
          <p:cNvPr id="2" name="Title 1"/>
          <p:cNvSpPr>
            <a:spLocks noGrp="1"/>
          </p:cNvSpPr>
          <p:nvPr>
            <p:ph type="title"/>
          </p:nvPr>
        </p:nvSpPr>
        <p:spPr>
          <a:xfrm>
            <a:off x="2362200" y="655638"/>
            <a:ext cx="6324600" cy="5364162"/>
          </a:xfrm>
        </p:spPr>
        <p:txBody>
          <a:bodyPr>
            <a:noAutofit/>
          </a:bodyPr>
          <a:lstStyle/>
          <a:p>
            <a:r>
              <a:rPr lang="en-US" sz="3200" dirty="0" smtClean="0"/>
              <a:t>*No one else can do this for you!</a:t>
            </a:r>
            <a:br>
              <a:rPr lang="en-US" sz="3200" dirty="0" smtClean="0"/>
            </a:br>
            <a:r>
              <a:rPr lang="en-US" sz="3200" dirty="0" smtClean="0"/>
              <a:t/>
            </a:r>
            <a:br>
              <a:rPr lang="en-US" sz="3200" dirty="0" smtClean="0"/>
            </a:br>
            <a:r>
              <a:rPr lang="en-US" sz="3200" dirty="0" smtClean="0"/>
              <a:t>*Your inner experience is key!</a:t>
            </a:r>
            <a:br>
              <a:rPr lang="en-US" sz="3200" dirty="0" smtClean="0"/>
            </a:br>
            <a:r>
              <a:rPr lang="en-US" sz="3200" dirty="0" smtClean="0"/>
              <a:t/>
            </a:r>
            <a:br>
              <a:rPr lang="en-US" sz="3200" dirty="0" smtClean="0"/>
            </a:br>
            <a:r>
              <a:rPr lang="en-US" sz="3200" dirty="0" smtClean="0"/>
              <a:t>*We </a:t>
            </a:r>
            <a:r>
              <a:rPr lang="en-US" sz="3200" i="1" dirty="0" smtClean="0"/>
              <a:t>can</a:t>
            </a:r>
            <a:r>
              <a:rPr lang="en-US" sz="3200" dirty="0" smtClean="0"/>
              <a:t> share the journey!</a:t>
            </a:r>
            <a:br>
              <a:rPr lang="en-US" sz="3200" dirty="0" smtClean="0"/>
            </a:br>
            <a:r>
              <a:rPr lang="en-US" sz="3200" dirty="0" smtClean="0"/>
              <a:t/>
            </a:r>
            <a:br>
              <a:rPr lang="en-US" sz="3200" dirty="0" smtClean="0"/>
            </a:br>
            <a:r>
              <a:rPr lang="en-US" sz="3200" dirty="0" smtClean="0"/>
              <a:t>*We </a:t>
            </a:r>
            <a:r>
              <a:rPr lang="en-US" sz="3200" i="1" dirty="0" smtClean="0"/>
              <a:t>can</a:t>
            </a:r>
            <a:r>
              <a:rPr lang="en-US" sz="3200" dirty="0" smtClean="0"/>
              <a:t> encourage and support one another along the way!</a:t>
            </a:r>
            <a:br>
              <a:rPr lang="en-US" sz="3200" dirty="0" smtClean="0"/>
            </a:br>
            <a:r>
              <a:rPr lang="en-US" sz="3200" dirty="0" smtClean="0"/>
              <a:t/>
            </a:r>
            <a:br>
              <a:rPr lang="en-US" sz="3200" dirty="0" smtClean="0"/>
            </a:br>
            <a:r>
              <a:rPr lang="en-US" sz="3200" dirty="0" smtClean="0">
                <a:solidFill>
                  <a:srgbClr val="FF0000"/>
                </a:solidFill>
              </a:rPr>
              <a:t>*Of ourselves our strength is nothing!</a:t>
            </a:r>
            <a:r>
              <a:rPr lang="en-US" sz="3200" dirty="0" smtClean="0"/>
              <a:t/>
            </a:r>
            <a:br>
              <a:rPr lang="en-US" sz="3200" dirty="0" smtClean="0"/>
            </a:br>
            <a:endParaRPr lang="en-US"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008313" cy="444500"/>
          </a:xfrm>
        </p:spPr>
        <p:txBody>
          <a:bodyPr>
            <a:noAutofit/>
          </a:bodyPr>
          <a:lstStyle/>
          <a:p>
            <a:r>
              <a:rPr lang="en-US" sz="2800" dirty="0" smtClean="0"/>
              <a:t>OBJECTIVES</a:t>
            </a:r>
            <a:endParaRPr lang="en-US" sz="2800" dirty="0"/>
          </a:p>
        </p:txBody>
      </p:sp>
      <p:pic>
        <p:nvPicPr>
          <p:cNvPr id="5" name="Content Placeholder 4" descr="Conference 439.JPG"/>
          <p:cNvPicPr>
            <a:picLocks noGrp="1" noChangeAspect="1"/>
          </p:cNvPicPr>
          <p:nvPr>
            <p:ph idx="1"/>
          </p:nvPr>
        </p:nvPicPr>
        <p:blipFill>
          <a:blip r:embed="rId2" cstate="print"/>
          <a:srcRect l="15059"/>
          <a:stretch>
            <a:fillRect/>
          </a:stretch>
        </p:blipFill>
        <p:spPr>
          <a:xfrm rot="16200000">
            <a:off x="4804555" y="148445"/>
            <a:ext cx="2578922" cy="4415632"/>
          </a:xfrm>
        </p:spPr>
      </p:pic>
      <p:sp>
        <p:nvSpPr>
          <p:cNvPr id="4" name="Text Placeholder 3"/>
          <p:cNvSpPr>
            <a:spLocks noGrp="1"/>
          </p:cNvSpPr>
          <p:nvPr>
            <p:ph type="body" sz="half" idx="2"/>
          </p:nvPr>
        </p:nvSpPr>
        <p:spPr>
          <a:xfrm>
            <a:off x="457200" y="1066800"/>
            <a:ext cx="3008313" cy="5059363"/>
          </a:xfrm>
        </p:spPr>
        <p:txBody>
          <a:bodyPr>
            <a:normAutofit fontScale="92500"/>
          </a:bodyPr>
          <a:lstStyle/>
          <a:p>
            <a:r>
              <a:rPr lang="en-US" sz="2200" b="1" dirty="0" smtClean="0">
                <a:solidFill>
                  <a:srgbClr val="00B0F0"/>
                </a:solidFill>
              </a:rPr>
              <a:t>ASTROLOGY</a:t>
            </a:r>
          </a:p>
          <a:p>
            <a:r>
              <a:rPr lang="en-US" dirty="0" smtClean="0"/>
              <a:t>3-Fold and 4-Fold</a:t>
            </a:r>
          </a:p>
          <a:p>
            <a:endParaRPr lang="en-US" dirty="0" smtClean="0"/>
          </a:p>
          <a:p>
            <a:r>
              <a:rPr lang="en-US" dirty="0" smtClean="0"/>
              <a:t>The threefold and fourfold factors in the whole circle, or the quadratures and triplicities in their functional role, provide the rationale of the signs and houses. They Have become the established basis for all astrological charting of CHARACTER and delimitation of CIRCUMSTANCES.</a:t>
            </a:r>
            <a:endParaRPr lang="en-US" dirty="0"/>
          </a:p>
          <a:p>
            <a:endParaRPr lang="en-US" dirty="0"/>
          </a:p>
          <a:p>
            <a:r>
              <a:rPr lang="en-US" sz="2200" b="1" dirty="0" smtClean="0">
                <a:solidFill>
                  <a:srgbClr val="FF0066"/>
                </a:solidFill>
              </a:rPr>
              <a:t>SYMBOLICAL ASTROLOGY</a:t>
            </a:r>
          </a:p>
          <a:p>
            <a:r>
              <a:rPr lang="en-US" dirty="0" smtClean="0"/>
              <a:t>5-Fold and 6-Fold</a:t>
            </a:r>
          </a:p>
          <a:p>
            <a:endParaRPr lang="en-US" dirty="0"/>
          </a:p>
          <a:p>
            <a:r>
              <a:rPr lang="en-US" dirty="0" smtClean="0"/>
              <a:t>The fivefold and sixfold factors provide CONTRARIWISE the symbolical outreach to the more unconditioned, nonpatterned and illimitably extensive side of individuality, and so offer an organization of the general human experience through which each person achieves his self-discovery.</a:t>
            </a:r>
            <a:endParaRPr lang="en-US" dirty="0"/>
          </a:p>
        </p:txBody>
      </p:sp>
      <p:pic>
        <p:nvPicPr>
          <p:cNvPr id="6" name="Picture 5" descr="Conference 440.JPG"/>
          <p:cNvPicPr>
            <a:picLocks noChangeAspect="1"/>
          </p:cNvPicPr>
          <p:nvPr/>
        </p:nvPicPr>
        <p:blipFill>
          <a:blip r:embed="rId3" cstate="print"/>
          <a:srcRect t="17284" b="13580"/>
          <a:stretch>
            <a:fillRect/>
          </a:stretch>
        </p:blipFill>
        <p:spPr>
          <a:xfrm>
            <a:off x="3886200" y="3651956"/>
            <a:ext cx="4419600" cy="229164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onference 442.JPG"/>
          <p:cNvPicPr>
            <a:picLocks noGrp="1" noChangeAspect="1"/>
          </p:cNvPicPr>
          <p:nvPr>
            <p:ph idx="1"/>
          </p:nvPr>
        </p:nvPicPr>
        <p:blipFill>
          <a:blip r:embed="rId2" cstate="print"/>
          <a:stretch>
            <a:fillRect/>
          </a:stretch>
        </p:blipFill>
        <p:spPr>
          <a:xfrm>
            <a:off x="457200" y="533400"/>
            <a:ext cx="8276035" cy="5853113"/>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685800" y="381000"/>
            <a:ext cx="1981200" cy="444500"/>
          </a:xfrm>
        </p:spPr>
        <p:txBody>
          <a:bodyPr/>
          <a:lstStyle/>
          <a:p>
            <a:r>
              <a:rPr lang="en-US" dirty="0" smtClean="0"/>
              <a:t>THE WORKBOOK</a:t>
            </a:r>
            <a:endParaRPr lang="en-US" dirty="0"/>
          </a:p>
        </p:txBody>
      </p:sp>
      <p:pic>
        <p:nvPicPr>
          <p:cNvPr id="1026" name="Picture 2" descr="C:\Users\Saijin\AppData\Local\Microsoft\Windows\Temporary Internet Files\Content.IE5\K3PPM09L\oV2PM[1].png"/>
          <p:cNvPicPr>
            <a:picLocks noChangeAspect="1" noChangeArrowheads="1"/>
          </p:cNvPicPr>
          <p:nvPr/>
        </p:nvPicPr>
        <p:blipFill>
          <a:blip r:embed="rId3" cstate="print"/>
          <a:srcRect/>
          <a:stretch>
            <a:fillRect/>
          </a:stretch>
        </p:blipFill>
        <p:spPr bwMode="auto">
          <a:xfrm>
            <a:off x="685800" y="838200"/>
            <a:ext cx="1828800" cy="180622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TECHNIQUE</a:t>
            </a:r>
            <a:endParaRPr lang="en-US" b="1" dirty="0"/>
          </a:p>
        </p:txBody>
      </p:sp>
      <p:pic>
        <p:nvPicPr>
          <p:cNvPr id="5" name="Content Placeholder 4" descr="Conference 385.JPG"/>
          <p:cNvPicPr>
            <a:picLocks noGrp="1" noChangeAspect="1"/>
          </p:cNvPicPr>
          <p:nvPr>
            <p:ph sz="half" idx="2"/>
          </p:nvPr>
        </p:nvPicPr>
        <p:blipFill>
          <a:blip r:embed="rId2" cstate="print"/>
          <a:srcRect t="9762" b="14315"/>
          <a:stretch>
            <a:fillRect/>
          </a:stretch>
        </p:blipFill>
        <p:spPr>
          <a:xfrm rot="16200000">
            <a:off x="1823145" y="81855"/>
            <a:ext cx="5269110" cy="7543800"/>
          </a:xfrm>
        </p:spPr>
      </p:pic>
      <p:sp>
        <p:nvSpPr>
          <p:cNvPr id="6" name="Rectangle 5"/>
          <p:cNvSpPr/>
          <p:nvPr/>
        </p:nvSpPr>
        <p:spPr>
          <a:xfrm>
            <a:off x="3276600" y="1447800"/>
            <a:ext cx="2333972" cy="707886"/>
          </a:xfrm>
          <a:prstGeom prst="rect">
            <a:avLst/>
          </a:prstGeom>
          <a:noFill/>
        </p:spPr>
        <p:txBody>
          <a:bodyPr wrap="none" lIns="91440" tIns="45720" rIns="91440" bIns="45720">
            <a:spAutoFit/>
          </a:bodyPr>
          <a:lstStyle/>
          <a:p>
            <a:pPr algn="ctr"/>
            <a:r>
              <a:rPr lang="en-US" sz="4000" b="1" cap="none" spc="0" dirty="0" smtClean="0">
                <a:ln w="1905"/>
                <a:solidFill>
                  <a:srgbClr val="FFC000"/>
                </a:solidFill>
                <a:effectLst>
                  <a:innerShdw blurRad="69850" dist="43180" dir="5400000">
                    <a:srgbClr val="000000">
                      <a:alpha val="65000"/>
                    </a:srgbClr>
                  </a:innerShdw>
                </a:effectLst>
              </a:rPr>
              <a:t>Resources</a:t>
            </a:r>
            <a:endParaRPr lang="en-US" sz="5400" b="1" cap="none" spc="0" dirty="0">
              <a:ln w="1905"/>
              <a:solidFill>
                <a:srgbClr val="FFC000"/>
              </a:solidFill>
              <a:effectLst>
                <a:innerShdw blurRad="69850" dist="43180" dir="5400000">
                  <a:srgbClr val="000000">
                    <a:alpha val="65000"/>
                  </a:srgbClr>
                </a:innerShdw>
              </a:effectLst>
            </a:endParaRPr>
          </a:p>
        </p:txBody>
      </p:sp>
      <p:sp>
        <p:nvSpPr>
          <p:cNvPr id="7" name="TextBox 6"/>
          <p:cNvSpPr txBox="1"/>
          <p:nvPr/>
        </p:nvSpPr>
        <p:spPr>
          <a:xfrm>
            <a:off x="762000" y="2133600"/>
            <a:ext cx="7391400" cy="646331"/>
          </a:xfrm>
          <a:prstGeom prst="rect">
            <a:avLst/>
          </a:prstGeom>
          <a:noFill/>
        </p:spPr>
        <p:txBody>
          <a:bodyPr wrap="square" rtlCol="0">
            <a:spAutoFit/>
          </a:bodyPr>
          <a:lstStyle/>
          <a:p>
            <a:r>
              <a:rPr lang="en-US" dirty="0" smtClean="0">
                <a:solidFill>
                  <a:srgbClr val="FFC000"/>
                </a:solidFill>
              </a:rPr>
              <a:t>Marc Edmund Jones: Sabian Symbols in Astrology ~ Symbolical Astrology</a:t>
            </a:r>
          </a:p>
          <a:p>
            <a:r>
              <a:rPr lang="en-US" dirty="0" smtClean="0">
                <a:solidFill>
                  <a:srgbClr val="FFC000"/>
                </a:solidFill>
              </a:rPr>
              <a:t>Dane Rudhyar: Wheel of Significance (from collection of magazine articles)   </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Comparison and Discussion</a:t>
            </a:r>
            <a:endParaRPr lang="en-US" dirty="0"/>
          </a:p>
        </p:txBody>
      </p:sp>
      <p:sp>
        <p:nvSpPr>
          <p:cNvPr id="6" name="Content Placeholder 5"/>
          <p:cNvSpPr>
            <a:spLocks noGrp="1"/>
          </p:cNvSpPr>
          <p:nvPr>
            <p:ph sz="half" idx="1"/>
          </p:nvPr>
        </p:nvSpPr>
        <p:spPr>
          <a:xfrm>
            <a:off x="457200" y="1371600"/>
            <a:ext cx="4038600" cy="4525963"/>
          </a:xfrm>
        </p:spPr>
        <p:txBody>
          <a:bodyPr/>
          <a:lstStyle/>
          <a:p>
            <a:r>
              <a:rPr lang="en-US" b="1" dirty="0" smtClean="0">
                <a:solidFill>
                  <a:srgbClr val="002060"/>
                </a:solidFill>
              </a:rPr>
              <a:t>ASTROLOGY</a:t>
            </a:r>
          </a:p>
          <a:p>
            <a:endParaRPr lang="en-US" dirty="0"/>
          </a:p>
          <a:p>
            <a:endParaRPr lang="en-US" dirty="0"/>
          </a:p>
        </p:txBody>
      </p:sp>
      <p:pic>
        <p:nvPicPr>
          <p:cNvPr id="8" name="Picture 7" descr="Conference 084.JPG"/>
          <p:cNvPicPr>
            <a:picLocks noChangeAspect="1"/>
          </p:cNvPicPr>
          <p:nvPr/>
        </p:nvPicPr>
        <p:blipFill>
          <a:blip r:embed="rId2" cstate="print"/>
          <a:stretch>
            <a:fillRect/>
          </a:stretch>
        </p:blipFill>
        <p:spPr>
          <a:xfrm flipH="1">
            <a:off x="533400" y="2209800"/>
            <a:ext cx="3505200" cy="35313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Content Placeholder 5"/>
          <p:cNvSpPr>
            <a:spLocks noGrp="1"/>
          </p:cNvSpPr>
          <p:nvPr>
            <p:ph sz="half" idx="1"/>
          </p:nvPr>
        </p:nvSpPr>
        <p:spPr>
          <a:xfrm>
            <a:off x="4419600" y="1371600"/>
            <a:ext cx="4343400" cy="4525963"/>
          </a:xfrm>
        </p:spPr>
        <p:txBody>
          <a:bodyPr/>
          <a:lstStyle/>
          <a:p>
            <a:r>
              <a:rPr lang="en-US" b="1" dirty="0" smtClean="0">
                <a:solidFill>
                  <a:srgbClr val="FF0000"/>
                </a:solidFill>
              </a:rPr>
              <a:t>SYMBOLICAL ASTROLOGY</a:t>
            </a:r>
          </a:p>
          <a:p>
            <a:endParaRPr lang="en-US" dirty="0" smtClean="0"/>
          </a:p>
          <a:p>
            <a:endParaRPr lang="en-US" dirty="0"/>
          </a:p>
          <a:p>
            <a:endParaRPr lang="en-US" dirty="0"/>
          </a:p>
        </p:txBody>
      </p:sp>
      <p:pic>
        <p:nvPicPr>
          <p:cNvPr id="10" name="Picture 9" descr="2017-07-29_13-13-45.jpg"/>
          <p:cNvPicPr>
            <a:picLocks noChangeAspect="1"/>
          </p:cNvPicPr>
          <p:nvPr/>
        </p:nvPicPr>
        <p:blipFill>
          <a:blip r:embed="rId3" cstate="print"/>
          <a:stretch>
            <a:fillRect/>
          </a:stretch>
        </p:blipFill>
        <p:spPr>
          <a:xfrm>
            <a:off x="4907372" y="2286000"/>
            <a:ext cx="3502152" cy="35343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p:cNvSpPr txBox="1"/>
          <p:nvPr/>
        </p:nvSpPr>
        <p:spPr>
          <a:xfrm>
            <a:off x="685800" y="6019800"/>
            <a:ext cx="7848600" cy="369332"/>
          </a:xfrm>
          <a:prstGeom prst="rect">
            <a:avLst/>
          </a:prstGeom>
          <a:noFill/>
        </p:spPr>
        <p:txBody>
          <a:bodyPr wrap="square" rtlCol="0">
            <a:spAutoFit/>
          </a:bodyPr>
          <a:lstStyle/>
          <a:p>
            <a:r>
              <a:rPr lang="en-US" dirty="0" smtClean="0"/>
              <a:t>      </a:t>
            </a:r>
            <a:r>
              <a:rPr lang="en-US" b="1" dirty="0" smtClean="0"/>
              <a:t>Threefold and Fourfold			        Fivefold and Sixfold</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5486400" cy="457200"/>
          </a:xfrm>
        </p:spPr>
        <p:txBody>
          <a:bodyPr>
            <a:normAutofit/>
          </a:bodyPr>
          <a:lstStyle/>
          <a:p>
            <a:pPr algn="ctr"/>
            <a:r>
              <a:rPr lang="en-US" dirty="0" smtClean="0"/>
              <a:t>But what does it all mean?????</a:t>
            </a:r>
            <a:endParaRPr lang="en-US" dirty="0"/>
          </a:p>
        </p:txBody>
      </p:sp>
      <p:pic>
        <p:nvPicPr>
          <p:cNvPr id="5" name="Picture Placeholder 4" descr="Conference 085.JPG"/>
          <p:cNvPicPr>
            <a:picLocks noGrp="1" noChangeAspect="1"/>
          </p:cNvPicPr>
          <p:nvPr>
            <p:ph type="pic" idx="1"/>
          </p:nvPr>
        </p:nvPicPr>
        <p:blipFill>
          <a:blip r:embed="rId2" cstate="print"/>
          <a:srcRect t="6974" b="6974"/>
          <a:stretch>
            <a:fillRect/>
          </a:stretch>
        </p:blipFill>
        <p:spPr>
          <a:xfrm>
            <a:off x="1676400" y="1143000"/>
            <a:ext cx="5486400" cy="41148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Text Placeholder 3"/>
          <p:cNvSpPr>
            <a:spLocks noGrp="1"/>
          </p:cNvSpPr>
          <p:nvPr>
            <p:ph type="body" sz="half" idx="2"/>
          </p:nvPr>
        </p:nvSpPr>
        <p:spPr>
          <a:xfrm>
            <a:off x="914400" y="5410200"/>
            <a:ext cx="7010400" cy="990600"/>
          </a:xfrm>
          <a:solidFill>
            <a:srgbClr val="00B0F0"/>
          </a:solidFill>
          <a:ln w="101600" cmpd="sng">
            <a:solidFill>
              <a:schemeClr val="tx1"/>
            </a:solidFill>
          </a:ln>
        </p:spPr>
        <p:txBody>
          <a:bodyPr>
            <a:noAutofit/>
          </a:bodyPr>
          <a:lstStyle/>
          <a:p>
            <a:pPr algn="ctr"/>
            <a:r>
              <a:rPr lang="en-US" sz="2800" b="1" dirty="0" smtClean="0">
                <a:solidFill>
                  <a:schemeClr val="bg1"/>
                </a:solidFill>
              </a:rPr>
              <a:t>Discuss the “DIY Workbooks”</a:t>
            </a:r>
          </a:p>
          <a:p>
            <a:pPr algn="ctr"/>
            <a:r>
              <a:rPr lang="en-US" sz="1800" b="1" dirty="0" smtClean="0">
                <a:solidFill>
                  <a:srgbClr val="FF0000"/>
                </a:solidFill>
              </a:rPr>
              <a:t>Not to be learned in a day! But let’s go over a few main pointers…</a:t>
            </a:r>
            <a:endParaRPr lang="en-US" sz="1800" b="1"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0" y="2895600"/>
            <a:ext cx="2667000" cy="838200"/>
          </a:xfrm>
        </p:spPr>
        <p:txBody>
          <a:bodyPr>
            <a:normAutofit/>
          </a:bodyPr>
          <a:lstStyle/>
          <a:p>
            <a:r>
              <a:rPr lang="en-US" sz="3600" b="1" dirty="0" smtClean="0"/>
              <a:t>The Formula</a:t>
            </a:r>
            <a:endParaRPr lang="en-US" sz="3600" b="1" dirty="0"/>
          </a:p>
        </p:txBody>
      </p:sp>
      <p:pic>
        <p:nvPicPr>
          <p:cNvPr id="1026" name="Picture 2" descr="C:\Users\Saijin\AppData\Local\Microsoft\Windows\Temporary Internet Files\Content.IE5\Y5AMK4ER\eyes-1398522962QpZ[1].jpg"/>
          <p:cNvPicPr>
            <a:picLocks noChangeAspect="1" noChangeArrowheads="1"/>
          </p:cNvPicPr>
          <p:nvPr/>
        </p:nvPicPr>
        <p:blipFill>
          <a:blip r:embed="rId2" cstate="print"/>
          <a:srcRect/>
          <a:stretch>
            <a:fillRect/>
          </a:stretch>
        </p:blipFill>
        <p:spPr bwMode="auto">
          <a:xfrm>
            <a:off x="2667000" y="685800"/>
            <a:ext cx="3309938" cy="1856794"/>
          </a:xfrm>
          <a:prstGeom prst="rect">
            <a:avLst/>
          </a:prstGeom>
          <a:ln>
            <a:noFill/>
          </a:ln>
          <a:effectLst>
            <a:softEdge rad="112500"/>
          </a:effectLst>
        </p:spPr>
      </p:pic>
      <p:pic>
        <p:nvPicPr>
          <p:cNvPr id="6" name="Picture 5" descr="Conference 443.JPG"/>
          <p:cNvPicPr>
            <a:picLocks noChangeAspect="1"/>
          </p:cNvPicPr>
          <p:nvPr/>
        </p:nvPicPr>
        <p:blipFill>
          <a:blip r:embed="rId3" cstate="print"/>
          <a:srcRect l="6667" t="33333" r="7500" b="33333"/>
          <a:stretch>
            <a:fillRect/>
          </a:stretch>
        </p:blipFill>
        <p:spPr>
          <a:xfrm flipH="1" flipV="1">
            <a:off x="914400" y="3733800"/>
            <a:ext cx="7325362" cy="21336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rmulas 008.JPG"/>
          <p:cNvPicPr>
            <a:picLocks noChangeAspect="1"/>
          </p:cNvPicPr>
          <p:nvPr/>
        </p:nvPicPr>
        <p:blipFill>
          <a:blip r:embed="rId2" cstate="print"/>
          <a:stretch>
            <a:fillRect/>
          </a:stretch>
        </p:blipFill>
        <p:spPr>
          <a:xfrm>
            <a:off x="2590800" y="1447800"/>
            <a:ext cx="3657600" cy="415354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3341</TotalTime>
  <Words>482</Words>
  <Application>Microsoft Office PowerPoint</Application>
  <PresentationFormat>On-screen Show (4:3)</PresentationFormat>
  <Paragraphs>85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OBJECTIVES</vt:lpstr>
      <vt:lpstr>THE WORKBOOK</vt:lpstr>
      <vt:lpstr>TECHNIQUE</vt:lpstr>
      <vt:lpstr>Comparison and Discussion</vt:lpstr>
      <vt:lpstr>But what does it all mean?????</vt:lpstr>
      <vt:lpstr>Slide 8</vt:lpstr>
      <vt:lpstr>Slide 9</vt:lpstr>
      <vt:lpstr>Slide 10</vt:lpstr>
      <vt:lpstr>Slide 11</vt:lpstr>
      <vt:lpstr>Slide 12</vt:lpstr>
      <vt:lpstr>Slide 13</vt:lpstr>
      <vt:lpstr>Slide 14</vt:lpstr>
      <vt:lpstr>The Formulas</vt:lpstr>
      <vt:lpstr>Slide 16</vt:lpstr>
      <vt:lpstr>Slide 17</vt:lpstr>
      <vt:lpstr>Tools to learn by…</vt:lpstr>
      <vt:lpstr>APPLICATION &amp; ORGANIZATION</vt:lpstr>
      <vt:lpstr>Aspiration</vt:lpstr>
      <vt:lpstr>*No one else can do this for you!  *Your inner experience is key!  *We can share the journey!  *We can encourage and support one another along the way!  *Of ourselves our strength is nothing!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Saijin</dc:creator>
  <cp:lastModifiedBy>Saijin</cp:lastModifiedBy>
  <cp:revision>24</cp:revision>
  <dcterms:created xsi:type="dcterms:W3CDTF">2017-07-29T11:37:48Z</dcterms:created>
  <dcterms:modified xsi:type="dcterms:W3CDTF">2017-08-01T17:54:48Z</dcterms:modified>
</cp:coreProperties>
</file>